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5" r:id="rId3"/>
    <p:sldId id="273" r:id="rId4"/>
    <p:sldId id="259" r:id="rId5"/>
    <p:sldId id="258" r:id="rId6"/>
    <p:sldId id="274" r:id="rId7"/>
    <p:sldId id="260" r:id="rId8"/>
    <p:sldId id="270" r:id="rId9"/>
    <p:sldId id="267" r:id="rId10"/>
    <p:sldId id="272" r:id="rId11"/>
    <p:sldId id="261" r:id="rId12"/>
    <p:sldId id="266" r:id="rId13"/>
    <p:sldId id="271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E3E1B-73CD-4E70-88B9-3EA2A0BD23C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97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E3E1B-73CD-4E70-88B9-3EA2A0BD23C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134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E3E1B-73CD-4E70-88B9-3EA2A0BD23C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64628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E3E1B-73CD-4E70-88B9-3EA2A0BD23C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68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E3E1B-73CD-4E70-88B9-3EA2A0BD23C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616576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E3E1B-73CD-4E70-88B9-3EA2A0BD23C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68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E3E1B-73CD-4E70-88B9-3EA2A0BD23C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544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E3E1B-73CD-4E70-88B9-3EA2A0BD23C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86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E3E1B-73CD-4E70-88B9-3EA2A0BD23C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20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E3E1B-73CD-4E70-88B9-3EA2A0BD23C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416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E3E1B-73CD-4E70-88B9-3EA2A0BD23C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017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E3E1B-73CD-4E70-88B9-3EA2A0BD23C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34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E3E1B-73CD-4E70-88B9-3EA2A0BD23C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588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E3E1B-73CD-4E70-88B9-3EA2A0BD23C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61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E3E1B-73CD-4E70-88B9-3EA2A0BD23C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171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E3E1B-73CD-4E70-88B9-3EA2A0BD23C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387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E3E1B-73CD-4E70-88B9-3EA2A0BD23C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385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towardsdatascience.com/nvidia-jetson-nano-vs-google-coral-vs-intel-ncs-a-comparison-9f950ee88f0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ronevideos.com/san-francisco-estuary-institute-sfei-to-help-clean-up-the-bay-area-waterways-with-the-help-of-drones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5245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1267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25887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2271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22712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25886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25887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FF4A89-EF2E-4DEB-9110-1E62CAE033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120" y="1020871"/>
            <a:ext cx="6960759" cy="2849671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FFFFFF"/>
                </a:solidFill>
              </a:rPr>
              <a:t>Senior Project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22F521-96E2-4BA7-910E-E5AD22C239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3088" y="3962088"/>
            <a:ext cx="6112077" cy="1186108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rgbClr val="FFFFFF">
                    <a:alpha val="70000"/>
                  </a:srgbClr>
                </a:solidFill>
              </a:rPr>
              <a:t>CSC 190 Fall 2022 – Spring 2023</a:t>
            </a: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92146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071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2B778-F5F5-42B0-9927-3762B92D5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Waste Wizard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49576-A593-4FE3-8CB9-196812658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563702"/>
            <a:ext cx="8074781" cy="694578"/>
          </a:xfrm>
        </p:spPr>
        <p:txBody>
          <a:bodyPr>
            <a:normAutofit/>
          </a:bodyPr>
          <a:lstStyle/>
          <a:p>
            <a:r>
              <a:rPr lang="en-US" dirty="0"/>
              <a:t>Recollect works with multiple agencies to provide location specific recycling information using the same underlying 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A728F3-08B6-4689-A37A-739465EB1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224" y="2614113"/>
            <a:ext cx="3187960" cy="318796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47C081-DC31-477A-AE4B-E25202EA1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448" y="2817404"/>
            <a:ext cx="4124131" cy="2389378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7EC2787-329B-4CF6-9820-D4363C4DDCFC}"/>
              </a:ext>
            </a:extLst>
          </p:cNvPr>
          <p:cNvSpPr txBox="1">
            <a:spLocks/>
          </p:cNvSpPr>
          <p:nvPr/>
        </p:nvSpPr>
        <p:spPr>
          <a:xfrm>
            <a:off x="912224" y="5802073"/>
            <a:ext cx="3187960" cy="694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Sacramento Styrofoam peanut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B934ADD-C26A-424D-B7EA-14FFB882DD5F}"/>
              </a:ext>
            </a:extLst>
          </p:cNvPr>
          <p:cNvSpPr txBox="1">
            <a:spLocks/>
          </p:cNvSpPr>
          <p:nvPr/>
        </p:nvSpPr>
        <p:spPr>
          <a:xfrm>
            <a:off x="4924448" y="5241183"/>
            <a:ext cx="4124131" cy="694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Connecticut Styrofoam peanuts</a:t>
            </a:r>
          </a:p>
        </p:txBody>
      </p:sp>
    </p:spTree>
    <p:extLst>
      <p:ext uri="{BB962C8B-B14F-4D97-AF65-F5344CB8AC3E}">
        <p14:creationId xmlns:p14="http://schemas.microsoft.com/office/powerpoint/2010/main" val="119152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1B87B-12BB-4EE3-82C0-4D7C245DC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Waste Wizard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74C01-F7F9-40F8-B3C1-3600111B0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90805"/>
            <a:ext cx="3391327" cy="3880773"/>
          </a:xfrm>
        </p:spPr>
        <p:txBody>
          <a:bodyPr>
            <a:normAutofit/>
          </a:bodyPr>
          <a:lstStyle/>
          <a:p>
            <a:r>
              <a:rPr lang="en-US" dirty="0"/>
              <a:t>The waste wizard shows which bin to put an item in using fuzzy search</a:t>
            </a:r>
          </a:p>
          <a:p>
            <a:r>
              <a:rPr lang="en-US" dirty="0"/>
              <a:t>We could work with Recollect and the City of Sacramento to use Mask R-CNN as a search feature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11047-092C-4DA1-9665-128A22DFF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058" y="1688489"/>
            <a:ext cx="4131551" cy="3324832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8EE180-C1F1-490A-BD24-E91D8140780A}"/>
              </a:ext>
            </a:extLst>
          </p:cNvPr>
          <p:cNvSpPr txBox="1"/>
          <p:nvPr/>
        </p:nvSpPr>
        <p:spPr>
          <a:xfrm>
            <a:off x="4729278" y="686222"/>
            <a:ext cx="43224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Use the predictions from Mask R-CNN to search the database: </a:t>
            </a:r>
            <a:r>
              <a:rPr lang="en-US" b="1" dirty="0"/>
              <a:t>plastic bottle, Styrofoam, paper bag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2E2AB5-9BF9-4991-AB18-A22BE49DF18C}"/>
              </a:ext>
            </a:extLst>
          </p:cNvPr>
          <p:cNvSpPr txBox="1"/>
          <p:nvPr/>
        </p:nvSpPr>
        <p:spPr>
          <a:xfrm>
            <a:off x="4832058" y="5246096"/>
            <a:ext cx="41315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Scrape the results and return: </a:t>
            </a:r>
            <a:r>
              <a:rPr lang="en-US" b="1" dirty="0"/>
              <a:t>Garbage, recycling, green waste</a:t>
            </a:r>
          </a:p>
        </p:txBody>
      </p:sp>
    </p:spTree>
    <p:extLst>
      <p:ext uri="{BB962C8B-B14F-4D97-AF65-F5344CB8AC3E}">
        <p14:creationId xmlns:p14="http://schemas.microsoft.com/office/powerpoint/2010/main" val="2861152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27FFE-DD14-4368-A4F5-080A4CB04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D2B78-58E6-46CD-B797-9E1A95286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395" y="1482793"/>
            <a:ext cx="4333205" cy="3880773"/>
          </a:xfrm>
        </p:spPr>
        <p:txBody>
          <a:bodyPr>
            <a:normAutofit/>
          </a:bodyPr>
          <a:lstStyle/>
          <a:p>
            <a:r>
              <a:rPr lang="en-US" dirty="0"/>
              <a:t>Use a raspberry Pi, camera, LED lights, and TPU to signal to the user which bin to place the trash into</a:t>
            </a:r>
          </a:p>
          <a:p>
            <a:pPr>
              <a:buFont typeface="+mj-lt"/>
              <a:buAutoNum type="arabicPeriod"/>
            </a:pPr>
            <a:r>
              <a:rPr lang="en-US" dirty="0"/>
              <a:t>Take a photo and scan it</a:t>
            </a:r>
          </a:p>
          <a:p>
            <a:pPr>
              <a:buFont typeface="+mj-lt"/>
              <a:buAutoNum type="arabicPeriod"/>
            </a:pPr>
            <a:r>
              <a:rPr lang="en-US" dirty="0"/>
              <a:t>Search the waste wizard and return the bin needed</a:t>
            </a:r>
          </a:p>
          <a:p>
            <a:pPr>
              <a:buFont typeface="+mj-lt"/>
              <a:buAutoNum type="arabicPeriod"/>
            </a:pPr>
            <a:r>
              <a:rPr lang="en-US" dirty="0"/>
              <a:t>Turn on the LED associated with a bin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36A080-234A-4891-8DD7-989B1AFE7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621" y="1482793"/>
            <a:ext cx="4155299" cy="3892413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86013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27FFE-DD14-4368-A4F5-080A4CB04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Can: Edge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D2B78-58E6-46CD-B797-9E1A95286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395" y="1801573"/>
            <a:ext cx="4333205" cy="447609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Intel vs Google vs NVIDIA benchmark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FCA330-94E1-4A6F-AAD9-6083E6B75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62" y="2700925"/>
            <a:ext cx="4194742" cy="1433313"/>
          </a:xfrm>
          <a:prstGeom prst="rect">
            <a:avLst/>
          </a:prstGeom>
        </p:spPr>
      </p:pic>
      <p:pic>
        <p:nvPicPr>
          <p:cNvPr id="1026" name="Picture 2" descr="Benchmarking Edge Computing. Comparing Google, Intel, and NVIDIA… | by  Alasdair Allan | Medium">
            <a:extLst>
              <a:ext uri="{FF2B5EF4-FFF2-40B4-BE49-F238E27FC236}">
                <a16:creationId xmlns:a16="http://schemas.microsoft.com/office/drawing/2014/main" id="{66182A31-228D-4B1B-B228-26C74D366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619" y="2117665"/>
            <a:ext cx="3935218" cy="262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F45ACBD-771F-4030-A9DE-3B8EB928C10B}"/>
              </a:ext>
            </a:extLst>
          </p:cNvPr>
          <p:cNvSpPr txBox="1">
            <a:spLocks/>
          </p:cNvSpPr>
          <p:nvPr/>
        </p:nvSpPr>
        <p:spPr>
          <a:xfrm>
            <a:off x="729129" y="4468536"/>
            <a:ext cx="4377735" cy="1320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The edge AI device we choose will impact what models we can run!</a:t>
            </a:r>
          </a:p>
        </p:txBody>
      </p:sp>
    </p:spTree>
    <p:extLst>
      <p:ext uri="{BB962C8B-B14F-4D97-AF65-F5344CB8AC3E}">
        <p14:creationId xmlns:p14="http://schemas.microsoft.com/office/powerpoint/2010/main" val="1159394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27FFE-DD14-4368-A4F5-080A4CB04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D2B78-58E6-46CD-B797-9E1A95286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23693"/>
            <a:ext cx="6017081" cy="388077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Machine learning for computer vision:</a:t>
            </a:r>
          </a:p>
          <a:p>
            <a:pPr lvl="1"/>
            <a:r>
              <a:rPr lang="en-US" dirty="0"/>
              <a:t>CSC 163, 177, 180</a:t>
            </a:r>
          </a:p>
          <a:p>
            <a:pPr lvl="1"/>
            <a:r>
              <a:rPr lang="en-US" dirty="0"/>
              <a:t>Improve the accuracy of the model to 95%+ by adding new images, and applying machine learning techniques</a:t>
            </a:r>
          </a:p>
          <a:p>
            <a:r>
              <a:rPr lang="en-US" dirty="0"/>
              <a:t>Web dev/database management:</a:t>
            </a:r>
          </a:p>
          <a:p>
            <a:pPr lvl="1"/>
            <a:r>
              <a:rPr lang="en-US" dirty="0"/>
              <a:t>CSC 134, 174, 177, 196w</a:t>
            </a:r>
          </a:p>
          <a:p>
            <a:pPr lvl="1"/>
            <a:r>
              <a:rPr lang="en-US" dirty="0"/>
              <a:t>Web development/database scraping for querying the waste wizard</a:t>
            </a:r>
          </a:p>
          <a:p>
            <a:r>
              <a:rPr lang="en-US" dirty="0"/>
              <a:t>Edge AI/hardware:</a:t>
            </a:r>
          </a:p>
          <a:p>
            <a:pPr lvl="1"/>
            <a:r>
              <a:rPr lang="en-US" dirty="0"/>
              <a:t>CSC 139, 159, 163</a:t>
            </a:r>
          </a:p>
          <a:p>
            <a:pPr lvl="1"/>
            <a:r>
              <a:rPr lang="en-US" dirty="0"/>
              <a:t>Hardware development to build a trash can module that handles inputs (camera) and outputs (LEDs or can lids)</a:t>
            </a:r>
          </a:p>
        </p:txBody>
      </p:sp>
    </p:spTree>
    <p:extLst>
      <p:ext uri="{BB962C8B-B14F-4D97-AF65-F5344CB8AC3E}">
        <p14:creationId xmlns:p14="http://schemas.microsoft.com/office/powerpoint/2010/main" val="204218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E476D-511F-42D9-A88B-118DDA1D6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concerns?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4B7F9-9F96-44D9-A010-7195DE79D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728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32118-B111-4E4F-A8A3-5E70FB25C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Trash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4C791-7B85-48F2-9308-85BA3CFB4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484" y="1437882"/>
            <a:ext cx="4474353" cy="1320800"/>
          </a:xfrm>
        </p:spPr>
        <p:txBody>
          <a:bodyPr>
            <a:normAutofit/>
          </a:bodyPr>
          <a:lstStyle/>
          <a:p>
            <a:r>
              <a:rPr lang="en-US" sz="2000" dirty="0"/>
              <a:t>An android app uses computer vision to classify trash into 6 material types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0" name="Picture 9" descr="A picture containing grass, outdoor, ground, handcart&#10;&#10;Description automatically generated">
            <a:extLst>
              <a:ext uri="{FF2B5EF4-FFF2-40B4-BE49-F238E27FC236}">
                <a16:creationId xmlns:a16="http://schemas.microsoft.com/office/drawing/2014/main" id="{7FCDD93D-7BAC-4081-AE00-3064C2474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37" y="2895397"/>
            <a:ext cx="5164090" cy="320786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38004E-1D9A-4AD9-BF8B-19F74C4D2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407" y="2758681"/>
            <a:ext cx="1665721" cy="3589232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EC5E9D-189C-4E7D-B44E-050C0DEBBD1B}"/>
              </a:ext>
            </a:extLst>
          </p:cNvPr>
          <p:cNvSpPr txBox="1">
            <a:spLocks/>
          </p:cNvSpPr>
          <p:nvPr/>
        </p:nvSpPr>
        <p:spPr>
          <a:xfrm>
            <a:off x="5219718" y="1490892"/>
            <a:ext cx="4670902" cy="1267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theoretical trash cleanup robot designed to clean up parks and grassy areas reached 95% accuracy in detecting waste</a:t>
            </a:r>
          </a:p>
        </p:txBody>
      </p:sp>
    </p:spTree>
    <p:extLst>
      <p:ext uri="{BB962C8B-B14F-4D97-AF65-F5344CB8AC3E}">
        <p14:creationId xmlns:p14="http://schemas.microsoft.com/office/powerpoint/2010/main" val="1691785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56F3-54CB-44CB-B92B-0E71E47C0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for Trash using Drones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8F88B-41F8-48B0-83A5-29DF7F31F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4305727" cy="3880773"/>
          </a:xfrm>
        </p:spPr>
        <p:txBody>
          <a:bodyPr/>
          <a:lstStyle/>
          <a:p>
            <a:r>
              <a:rPr lang="en-US" dirty="0"/>
              <a:t>California and Bay Area coastal protection agencies are using drones and computer vision to search for trash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9AB88E4-99BF-4D88-8CDA-D9C8ED7A4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114" y="3428998"/>
            <a:ext cx="4181657" cy="2787771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DEE943-E6DA-4F29-9112-40980E0F9EE7}"/>
              </a:ext>
            </a:extLst>
          </p:cNvPr>
          <p:cNvSpPr txBox="1">
            <a:spLocks/>
          </p:cNvSpPr>
          <p:nvPr/>
        </p:nvSpPr>
        <p:spPr>
          <a:xfrm>
            <a:off x="4983061" y="1488612"/>
            <a:ext cx="4508825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“To help city planners find the best ways to filter their stormwater and stop contaminants such as trash and plastics from entering their protected wetlands and public waterways” </a:t>
            </a:r>
            <a:r>
              <a:rPr lang="en-US" dirty="0">
                <a:hlinkClick r:id="rId3"/>
              </a:rPr>
              <a:t>Hale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200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84D1F-8804-4CA2-82A3-AFE944AF5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Litter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42ACB-52F5-4139-923D-81BF9DFE4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88802"/>
            <a:ext cx="4752265" cy="3880773"/>
          </a:xfrm>
        </p:spPr>
        <p:txBody>
          <a:bodyPr/>
          <a:lstStyle/>
          <a:p>
            <a:r>
              <a:rPr lang="en-US" dirty="0"/>
              <a:t>Scans smartphone and Mapillary images to trash with Mask RCNN, creating a physical map of where trash is located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C4CD47E-27E5-4864-B4FA-DCE747D3AF85}"/>
              </a:ext>
            </a:extLst>
          </p:cNvPr>
          <p:cNvGrpSpPr/>
          <p:nvPr/>
        </p:nvGrpSpPr>
        <p:grpSpPr>
          <a:xfrm>
            <a:off x="5559749" y="1293617"/>
            <a:ext cx="4066987" cy="4529631"/>
            <a:chOff x="6241409" y="1719743"/>
            <a:chExt cx="4244830" cy="4801524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AB674D46-2C41-4F97-B82B-D1F2904CA720}"/>
                </a:ext>
              </a:extLst>
            </p:cNvPr>
            <p:cNvSpPr txBox="1">
              <a:spLocks/>
            </p:cNvSpPr>
            <p:nvPr/>
          </p:nvSpPr>
          <p:spPr>
            <a:xfrm>
              <a:off x="6241409" y="1719743"/>
              <a:ext cx="4244830" cy="480152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US" dirty="0"/>
            </a:p>
          </p:txBody>
        </p:sp>
        <p:pic>
          <p:nvPicPr>
            <p:cNvPr id="6" name="Picture 5" descr="A picture containing text, indoor&#10;&#10;Description automatically generated">
              <a:extLst>
                <a:ext uri="{FF2B5EF4-FFF2-40B4-BE49-F238E27FC236}">
                  <a16:creationId xmlns:a16="http://schemas.microsoft.com/office/drawing/2014/main" id="{9E6766CA-F57F-4432-A50C-C1CDF7902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7249" y="2269631"/>
              <a:ext cx="3973149" cy="3978769"/>
            </a:xfrm>
            <a:prstGeom prst="rect">
              <a:avLst/>
            </a:prstGeom>
            <a:ln w="28575">
              <a:solidFill>
                <a:schemeClr val="accent2"/>
              </a:solidFill>
            </a:ln>
          </p:spPr>
        </p:pic>
      </p:grp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3952E90-9FDD-42DA-AEC7-D8C7D308E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03" y="2921455"/>
            <a:ext cx="3767279" cy="2547743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1F50759-6B94-4180-8F99-F261862BEE4D}"/>
              </a:ext>
            </a:extLst>
          </p:cNvPr>
          <p:cNvSpPr txBox="1">
            <a:spLocks/>
          </p:cNvSpPr>
          <p:nvPr/>
        </p:nvSpPr>
        <p:spPr>
          <a:xfrm>
            <a:off x="1105027" y="5560365"/>
            <a:ext cx="3843855" cy="607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Mapillary image coverage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16A9900-F91A-4A21-B911-213DC24E86AF}"/>
              </a:ext>
            </a:extLst>
          </p:cNvPr>
          <p:cNvSpPr txBox="1">
            <a:spLocks/>
          </p:cNvSpPr>
          <p:nvPr/>
        </p:nvSpPr>
        <p:spPr>
          <a:xfrm>
            <a:off x="5689898" y="5823248"/>
            <a:ext cx="3873552" cy="607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Litter detection map</a:t>
            </a:r>
          </a:p>
        </p:txBody>
      </p:sp>
    </p:spTree>
    <p:extLst>
      <p:ext uri="{BB962C8B-B14F-4D97-AF65-F5344CB8AC3E}">
        <p14:creationId xmlns:p14="http://schemas.microsoft.com/office/powerpoint/2010/main" val="3264400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6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9329F-F6F0-4C05-9A7C-7090AF1F0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A7B2A-606B-4C14-A0E9-0F29D93B1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390916"/>
            <a:ext cx="8022049" cy="3880773"/>
          </a:xfrm>
        </p:spPr>
        <p:txBody>
          <a:bodyPr>
            <a:normAutofit/>
          </a:bodyPr>
          <a:lstStyle/>
          <a:p>
            <a:r>
              <a:rPr lang="en-US" dirty="0"/>
              <a:t>No centralized trash dataset (TACO)</a:t>
            </a:r>
          </a:p>
          <a:p>
            <a:pPr marL="800100" lvl="1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/>
              <a:t>1,500 images in TACO vs</a:t>
            </a:r>
          </a:p>
          <a:p>
            <a:pPr marL="800100" lvl="1" indent="-342900"/>
            <a:r>
              <a:rPr lang="en-US" dirty="0"/>
              <a:t>35,000 in SEFI drone trash detection vs</a:t>
            </a:r>
          </a:p>
          <a:p>
            <a:pPr marL="800100" lvl="1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/>
              <a:t>300,000 images in the COCO dataset</a:t>
            </a:r>
          </a:p>
          <a:p>
            <a:pPr marL="800100" lvl="1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/>
          </a:p>
          <a:p>
            <a:pPr marL="400050"/>
            <a:r>
              <a:rPr lang="en-US" dirty="0"/>
              <a:t>Accurate detections need more generalized metadata and categories</a:t>
            </a:r>
          </a:p>
          <a:p>
            <a:pPr marL="800100" lvl="1"/>
            <a:r>
              <a:rPr lang="en-US" dirty="0"/>
              <a:t>Can it be pulled from the Sacramento waste wizard?</a:t>
            </a:r>
          </a:p>
          <a:p>
            <a:pPr marL="514350" lvl="1" indent="0">
              <a:buNone/>
            </a:pPr>
            <a:endParaRPr lang="en-US" dirty="0"/>
          </a:p>
          <a:p>
            <a:pPr marL="400050"/>
            <a:r>
              <a:rPr lang="en-US" dirty="0"/>
              <a:t>No real-world impact of accurate detections</a:t>
            </a:r>
          </a:p>
          <a:p>
            <a:pPr marL="800100" lvl="1"/>
            <a:r>
              <a:rPr lang="en-US" dirty="0"/>
              <a:t>Does a smart trash-can improve recycling rates?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97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27FFE-DD14-4368-A4F5-080A4CB04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D2B78-58E6-46CD-B797-9E1A95286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23693"/>
            <a:ext cx="6017081" cy="388077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Machine learning for computer vision:</a:t>
            </a:r>
          </a:p>
          <a:p>
            <a:pPr lvl="1"/>
            <a:r>
              <a:rPr lang="en-US" dirty="0"/>
              <a:t>CSC 163, 177, 180</a:t>
            </a:r>
          </a:p>
          <a:p>
            <a:pPr lvl="1"/>
            <a:r>
              <a:rPr lang="en-US" dirty="0"/>
              <a:t>Improve the accuracy of the model to 95%+ by adding new images, and applying machine learning techniques</a:t>
            </a:r>
          </a:p>
          <a:p>
            <a:r>
              <a:rPr lang="en-US" dirty="0"/>
              <a:t>Web dev/database management:</a:t>
            </a:r>
          </a:p>
          <a:p>
            <a:pPr lvl="1"/>
            <a:r>
              <a:rPr lang="en-US" dirty="0"/>
              <a:t>CSC 134, 174, 177, 196w</a:t>
            </a:r>
          </a:p>
          <a:p>
            <a:pPr lvl="1"/>
            <a:r>
              <a:rPr lang="en-US" dirty="0"/>
              <a:t>Web development/database scraping for querying the waste wizard</a:t>
            </a:r>
          </a:p>
          <a:p>
            <a:r>
              <a:rPr lang="en-US" dirty="0"/>
              <a:t>Edge AI/hardware:</a:t>
            </a:r>
          </a:p>
          <a:p>
            <a:pPr lvl="1"/>
            <a:r>
              <a:rPr lang="en-US" dirty="0"/>
              <a:t>CSC 139, 159, 163</a:t>
            </a:r>
          </a:p>
          <a:p>
            <a:pPr lvl="1"/>
            <a:r>
              <a:rPr lang="en-US" dirty="0"/>
              <a:t>Hardware development to build a trash can module that handles inputs (camera) and outputs (LEDs or can lids)</a:t>
            </a:r>
          </a:p>
        </p:txBody>
      </p:sp>
    </p:spTree>
    <p:extLst>
      <p:ext uri="{BB962C8B-B14F-4D97-AF65-F5344CB8AC3E}">
        <p14:creationId xmlns:p14="http://schemas.microsoft.com/office/powerpoint/2010/main" val="2820229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F33CD-0496-4C52-A5C9-A05FAA6F6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Dataset/Model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1D3BF-862F-4948-A6BA-F89C1D674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430" y="1505329"/>
            <a:ext cx="3533939" cy="1749017"/>
          </a:xfrm>
        </p:spPr>
        <p:txBody>
          <a:bodyPr/>
          <a:lstStyle/>
          <a:p>
            <a:r>
              <a:rPr lang="en-US" dirty="0"/>
              <a:t>Add new images and outline the objects in them for training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A53488-2A54-4D09-82F0-95BBD71A4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441" y="2838973"/>
            <a:ext cx="2148980" cy="2865307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8" name="Picture 7" descr="A picture containing grass, outdoor, writing implement, stationary&#10;&#10;Description automatically generated">
            <a:extLst>
              <a:ext uri="{FF2B5EF4-FFF2-40B4-BE49-F238E27FC236}">
                <a16:creationId xmlns:a16="http://schemas.microsoft.com/office/drawing/2014/main" id="{8026D738-1D5D-452E-A556-BD87B79F3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867" y="2829275"/>
            <a:ext cx="3833341" cy="2875005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80800FE-B475-4C4D-983C-BB0EDF99E776}"/>
              </a:ext>
            </a:extLst>
          </p:cNvPr>
          <p:cNvSpPr txBox="1">
            <a:spLocks/>
          </p:cNvSpPr>
          <p:nvPr/>
        </p:nvSpPr>
        <p:spPr>
          <a:xfrm>
            <a:off x="4466955" y="1508475"/>
            <a:ext cx="4601543" cy="1749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Re-train Mask R-CNN with the new data and compare against the pre-trained model for precision and recall</a:t>
            </a:r>
          </a:p>
        </p:txBody>
      </p:sp>
    </p:spTree>
    <p:extLst>
      <p:ext uri="{BB962C8B-B14F-4D97-AF65-F5344CB8AC3E}">
        <p14:creationId xmlns:p14="http://schemas.microsoft.com/office/powerpoint/2010/main" val="2781650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F33CD-0496-4C52-A5C9-A05FAA6F6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Annotations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1D3BF-862F-4948-A6BA-F89C1D674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55577"/>
            <a:ext cx="3736046" cy="4585786"/>
          </a:xfrm>
        </p:spPr>
        <p:txBody>
          <a:bodyPr/>
          <a:lstStyle/>
          <a:p>
            <a:r>
              <a:rPr lang="en-US" dirty="0"/>
              <a:t>OpenStreetMap has a similar manual annotation method</a:t>
            </a:r>
          </a:p>
          <a:p>
            <a:pPr lvl="1"/>
            <a:r>
              <a:rPr lang="en-US" dirty="0"/>
              <a:t>Can outline 7 buildings per minute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238157-9639-4C99-81B9-7EF6C0B8A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22" y="3121161"/>
            <a:ext cx="2936521" cy="2699824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EB3700-A921-4E65-89F6-F6F2507E8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352" y="3160573"/>
            <a:ext cx="3817210" cy="2620999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B86A71D-89F8-4A0C-87C4-5330FDF4692E}"/>
              </a:ext>
            </a:extLst>
          </p:cNvPr>
          <p:cNvSpPr txBox="1">
            <a:spLocks/>
          </p:cNvSpPr>
          <p:nvPr/>
        </p:nvSpPr>
        <p:spPr>
          <a:xfrm>
            <a:off x="4920085" y="1483570"/>
            <a:ext cx="4771744" cy="4585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Facebook releases RapID, a plugin that using Mask R-CNN to suggest building outlines</a:t>
            </a:r>
          </a:p>
          <a:p>
            <a:pPr lvl="1"/>
            <a:r>
              <a:rPr lang="en-US" dirty="0"/>
              <a:t>Improves annotation rate to 20 buildings per minute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210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25867-D8DA-4204-A3E1-74B5AE9DE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9876C-AB6A-4C97-AC9E-02C191AF8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63635"/>
            <a:ext cx="4071948" cy="3880773"/>
          </a:xfrm>
        </p:spPr>
        <p:txBody>
          <a:bodyPr/>
          <a:lstStyle/>
          <a:p>
            <a:r>
              <a:rPr lang="en-US" dirty="0"/>
              <a:t>Can we use Mask R-CNN to suggest a trash outline?</a:t>
            </a:r>
          </a:p>
          <a:p>
            <a:pPr lvl="1"/>
            <a:r>
              <a:rPr lang="en-US" dirty="0"/>
              <a:t>How much does this speed up annotations and how many do we need to do for this development to pay off?</a:t>
            </a:r>
          </a:p>
          <a:p>
            <a:r>
              <a:rPr lang="en-US" dirty="0"/>
              <a:t>How to we remove 8 photo upload limit to speed up photo uploads?</a:t>
            </a:r>
          </a:p>
          <a:p>
            <a:pPr lvl="1"/>
            <a:r>
              <a:rPr lang="en-US" dirty="0"/>
              <a:t>How many total annotations will we need for 95%...99% accuracy? 10,000…100,000?</a:t>
            </a:r>
          </a:p>
          <a:p>
            <a:pPr lvl="1"/>
            <a:endParaRPr lang="en-US" dirty="0"/>
          </a:p>
        </p:txBody>
      </p:sp>
      <p:pic>
        <p:nvPicPr>
          <p:cNvPr id="4" name="annotating">
            <a:hlinkClick r:id="" action="ppaction://media"/>
            <a:extLst>
              <a:ext uri="{FF2B5EF4-FFF2-40B4-BE49-F238E27FC236}">
                <a16:creationId xmlns:a16="http://schemas.microsoft.com/office/drawing/2014/main" id="{75796E21-E469-4D64-89C3-8B3C1645CA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52251" y="1088802"/>
            <a:ext cx="4180938" cy="4680396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425324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152</TotalTime>
  <Words>663</Words>
  <Application>Microsoft Office PowerPoint</Application>
  <PresentationFormat>Widescreen</PresentationFormat>
  <Paragraphs>74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Trebuchet MS</vt:lpstr>
      <vt:lpstr>Wingdings 3</vt:lpstr>
      <vt:lpstr>Facet</vt:lpstr>
      <vt:lpstr>Senior Project Overview</vt:lpstr>
      <vt:lpstr>Early Trash Detection</vt:lpstr>
      <vt:lpstr>Searching for Trash using Drones </vt:lpstr>
      <vt:lpstr>Litter Detection</vt:lpstr>
      <vt:lpstr>Problems</vt:lpstr>
      <vt:lpstr>Tasks</vt:lpstr>
      <vt:lpstr>Dataset/Model Improvement</vt:lpstr>
      <vt:lpstr>Automatic Annotations</vt:lpstr>
      <vt:lpstr>Annotations</vt:lpstr>
      <vt:lpstr>Waste Wizard</vt:lpstr>
      <vt:lpstr>Waste Wizard</vt:lpstr>
      <vt:lpstr>Smart Can</vt:lpstr>
      <vt:lpstr>Smart Can: Edge AI</vt:lpstr>
      <vt:lpstr>Tasks</vt:lpstr>
      <vt:lpstr>Questions and concerns?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Senior Project Overview</dc:title>
  <dc:creator>Hernandez, Julian</dc:creator>
  <cp:lastModifiedBy>Hernandez, Julian</cp:lastModifiedBy>
  <cp:revision>5</cp:revision>
  <dcterms:created xsi:type="dcterms:W3CDTF">2022-09-09T16:10:08Z</dcterms:created>
  <dcterms:modified xsi:type="dcterms:W3CDTF">2022-09-09T20:02:19Z</dcterms:modified>
</cp:coreProperties>
</file>